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852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50"/>
              </a:lnSpc>
            </a:pPr>
            <a:r>
              <a:rPr spc="15" dirty="0"/>
              <a:t>5/26/2020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15" dirty="0"/>
              <a:t>TOPIC/COURSE</a:t>
            </a:r>
            <a:r>
              <a:rPr spc="-100" dirty="0"/>
              <a:t> </a:t>
            </a:r>
            <a:r>
              <a:rPr dirty="0"/>
              <a:t>CODE-NAME/FACULTY/DEPT/COLLEGE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3017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5" dirty="0"/>
              <a:pPr marL="130175">
                <a:lnSpc>
                  <a:spcPct val="100000"/>
                </a:lnSpc>
                <a:spcBef>
                  <a:spcPts val="55"/>
                </a:spcBef>
              </a:pPr>
              <a:t>‹#›</a:t>
            </a:fld>
            <a:r>
              <a:rPr spc="15" dirty="0"/>
              <a:t>/10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50"/>
              </a:lnSpc>
            </a:pPr>
            <a:r>
              <a:rPr spc="15" dirty="0"/>
              <a:t>5/26/2020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15" dirty="0"/>
              <a:t>TOPIC/COURSE</a:t>
            </a:r>
            <a:r>
              <a:rPr spc="-100" dirty="0"/>
              <a:t> </a:t>
            </a:r>
            <a:r>
              <a:rPr dirty="0"/>
              <a:t>CODE-NAME/FACULTY/DEPT/COLLEGE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3017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5" dirty="0"/>
              <a:pPr marL="130175">
                <a:lnSpc>
                  <a:spcPct val="100000"/>
                </a:lnSpc>
                <a:spcBef>
                  <a:spcPts val="55"/>
                </a:spcBef>
              </a:pPr>
              <a:t>‹#›</a:t>
            </a:fld>
            <a:r>
              <a:rPr spc="15" dirty="0"/>
              <a:t>/10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50"/>
              </a:lnSpc>
            </a:pPr>
            <a:r>
              <a:rPr spc="15" dirty="0"/>
              <a:t>5/26/2020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15" dirty="0"/>
              <a:t>TOPIC/COURSE</a:t>
            </a:r>
            <a:r>
              <a:rPr spc="-100" dirty="0"/>
              <a:t> </a:t>
            </a:r>
            <a:r>
              <a:rPr dirty="0"/>
              <a:t>CODE-NAME/FACULTY/DEPT/COLLEGE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3017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5" dirty="0"/>
              <a:pPr marL="130175">
                <a:lnSpc>
                  <a:spcPct val="100000"/>
                </a:lnSpc>
                <a:spcBef>
                  <a:spcPts val="55"/>
                </a:spcBef>
              </a:pPr>
              <a:t>‹#›</a:t>
            </a:fld>
            <a:r>
              <a:rPr spc="15" dirty="0"/>
              <a:t>/10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50"/>
              </a:lnSpc>
            </a:pPr>
            <a:r>
              <a:rPr spc="15" dirty="0"/>
              <a:t>5/26/2020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15" dirty="0"/>
              <a:t>TOPIC/COURSE</a:t>
            </a:r>
            <a:r>
              <a:rPr spc="-100" dirty="0"/>
              <a:t> </a:t>
            </a:r>
            <a:r>
              <a:rPr dirty="0"/>
              <a:t>CODE-NAME/FACULTY/DEPT/COLLEGE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3017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5" dirty="0"/>
              <a:pPr marL="130175">
                <a:lnSpc>
                  <a:spcPct val="100000"/>
                </a:lnSpc>
                <a:spcBef>
                  <a:spcPts val="55"/>
                </a:spcBef>
              </a:pPr>
              <a:t>‹#›</a:t>
            </a:fld>
            <a:r>
              <a:rPr spc="15" dirty="0"/>
              <a:t>/10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50"/>
              </a:lnSpc>
            </a:pPr>
            <a:r>
              <a:rPr spc="15" dirty="0"/>
              <a:t>5/26/2020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15" dirty="0"/>
              <a:t>TOPIC/COURSE</a:t>
            </a:r>
            <a:r>
              <a:rPr spc="-100" dirty="0"/>
              <a:t> </a:t>
            </a:r>
            <a:r>
              <a:rPr dirty="0"/>
              <a:t>CODE-NAME/FACULTY/DEPT/COLLEGE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3017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5" dirty="0"/>
              <a:pPr marL="130175">
                <a:lnSpc>
                  <a:spcPct val="100000"/>
                </a:lnSpc>
                <a:spcBef>
                  <a:spcPts val="55"/>
                </a:spcBef>
              </a:pPr>
              <a:t>‹#›</a:t>
            </a:fld>
            <a:r>
              <a:rPr spc="15" dirty="0"/>
              <a:t>/10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849600" y="352425"/>
            <a:ext cx="2152650" cy="1304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44988" y="288492"/>
            <a:ext cx="1609062" cy="16712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5575" y="4514278"/>
            <a:ext cx="5276849" cy="666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0057" y="9691608"/>
            <a:ext cx="821055" cy="207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50"/>
              </a:lnSpc>
            </a:pPr>
            <a:r>
              <a:rPr spc="15" dirty="0"/>
              <a:t>5/26/2020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60259" y="9650552"/>
            <a:ext cx="4577715" cy="238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15" dirty="0"/>
              <a:t>TOPIC/COURSE</a:t>
            </a:r>
            <a:r>
              <a:rPr spc="-100" dirty="0"/>
              <a:t> </a:t>
            </a:r>
            <a:r>
              <a:rPr dirty="0"/>
              <a:t>CODE-NAME/FACULTY/DEPT/COLLEGE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219930" y="9664839"/>
            <a:ext cx="539115" cy="238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3017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5" dirty="0"/>
              <a:pPr marL="130175">
                <a:lnSpc>
                  <a:spcPct val="100000"/>
                </a:lnSpc>
                <a:spcBef>
                  <a:spcPts val="55"/>
                </a:spcBef>
              </a:pPr>
              <a:t>‹#›</a:t>
            </a:fld>
            <a:r>
              <a:rPr spc="15" dirty="0"/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659100" cy="10287000"/>
          </a:xfrm>
          <a:custGeom>
            <a:avLst/>
            <a:gdLst/>
            <a:ahLst/>
            <a:cxnLst/>
            <a:rect l="l" t="t" r="r" b="b"/>
            <a:pathLst>
              <a:path w="15659100" h="10287000">
                <a:moveTo>
                  <a:pt x="0" y="10287000"/>
                </a:moveTo>
                <a:lnTo>
                  <a:pt x="15659100" y="10287000"/>
                </a:lnTo>
                <a:lnTo>
                  <a:pt x="156591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49600" y="352425"/>
            <a:ext cx="2152650" cy="1304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6225" y="238125"/>
            <a:ext cx="1714500" cy="1781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59100" y="0"/>
            <a:ext cx="2628900" cy="10287000"/>
          </a:xfrm>
          <a:custGeom>
            <a:avLst/>
            <a:gdLst/>
            <a:ahLst/>
            <a:cxnLst/>
            <a:rect l="l" t="t" r="r" b="b"/>
            <a:pathLst>
              <a:path w="2628900" h="10287000">
                <a:moveTo>
                  <a:pt x="0" y="10287000"/>
                </a:moveTo>
                <a:lnTo>
                  <a:pt x="2628900" y="10287000"/>
                </a:lnTo>
                <a:lnTo>
                  <a:pt x="26289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49737" y="1905000"/>
            <a:ext cx="0" cy="8382000"/>
          </a:xfrm>
          <a:custGeom>
            <a:avLst/>
            <a:gdLst/>
            <a:ahLst/>
            <a:cxnLst/>
            <a:rect l="l" t="t" r="r" b="b"/>
            <a:pathLst>
              <a:path h="8382000">
                <a:moveTo>
                  <a:pt x="0" y="0"/>
                </a:moveTo>
                <a:lnTo>
                  <a:pt x="0" y="8382000"/>
                </a:lnTo>
              </a:path>
            </a:pathLst>
          </a:custGeom>
          <a:ln w="47625">
            <a:solidFill>
              <a:srgbClr val="5F8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49600" y="352425"/>
            <a:ext cx="2152650" cy="1304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204055" y="971740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95600" y="4514278"/>
            <a:ext cx="10820399" cy="923330"/>
          </a:xfrm>
        </p:spPr>
        <p:txBody>
          <a:bodyPr/>
          <a:lstStyle/>
          <a:p>
            <a:pPr algn="ctr"/>
            <a:r>
              <a:rPr lang="en-US" sz="6000" dirty="0" smtClean="0"/>
              <a:t>Structure of matter</a:t>
            </a:r>
            <a:endParaRPr lang="en-US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39025" y="9258300"/>
            <a:ext cx="10848975" cy="1028700"/>
          </a:xfrm>
          <a:custGeom>
            <a:avLst/>
            <a:gdLst/>
            <a:ahLst/>
            <a:cxnLst/>
            <a:rect l="l" t="t" r="r" b="b"/>
            <a:pathLst>
              <a:path w="10848975" h="1028700">
                <a:moveTo>
                  <a:pt x="10848975" y="1028697"/>
                </a:moveTo>
                <a:lnTo>
                  <a:pt x="10848975" y="0"/>
                </a:lnTo>
                <a:lnTo>
                  <a:pt x="0" y="0"/>
                </a:lnTo>
                <a:lnTo>
                  <a:pt x="0" y="1028697"/>
                </a:lnTo>
                <a:lnTo>
                  <a:pt x="10848975" y="1028697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1062" y="2324100"/>
            <a:ext cx="0" cy="7162800"/>
          </a:xfrm>
          <a:custGeom>
            <a:avLst/>
            <a:gdLst/>
            <a:ahLst/>
            <a:cxnLst/>
            <a:rect l="l" t="t" r="r" b="b"/>
            <a:pathLst>
              <a:path h="7162800">
                <a:moveTo>
                  <a:pt x="0" y="0"/>
                </a:moveTo>
                <a:lnTo>
                  <a:pt x="0" y="7162800"/>
                </a:lnTo>
              </a:path>
            </a:pathLst>
          </a:custGeom>
          <a:ln w="66675">
            <a:solidFill>
              <a:srgbClr val="5F8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337405" y="9655809"/>
            <a:ext cx="42164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45" dirty="0">
                <a:latin typeface="Cambria"/>
                <a:cs typeface="Cambria"/>
              </a:rPr>
              <a:t>2</a:t>
            </a:r>
            <a:r>
              <a:rPr sz="1400" spc="-15" dirty="0">
                <a:latin typeface="Cambria"/>
                <a:cs typeface="Cambria"/>
              </a:rPr>
              <a:t>/</a:t>
            </a:r>
            <a:r>
              <a:rPr sz="1400" spc="50" dirty="0">
                <a:latin typeface="Cambria"/>
                <a:cs typeface="Cambria"/>
              </a:rPr>
              <a:t>1</a:t>
            </a:r>
            <a:r>
              <a:rPr sz="1400" spc="15" dirty="0">
                <a:latin typeface="Cambria"/>
                <a:cs typeface="Cambria"/>
              </a:rPr>
              <a:t>0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05200" y="1333500"/>
            <a:ext cx="11476355" cy="370934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n-US" sz="4000" b="0" dirty="0" smtClean="0">
                <a:solidFill>
                  <a:srgbClr val="FF0000"/>
                </a:solidFill>
                <a:latin typeface="Comic Sans MS" pitchFamily="66" charset="0"/>
                <a:cs typeface="David" pitchFamily="34" charset="-79"/>
              </a:rPr>
              <a:t>MIXTURE:</a:t>
            </a:r>
            <a:br>
              <a:rPr lang="en-US" sz="4000" b="0" dirty="0" smtClean="0">
                <a:solidFill>
                  <a:srgbClr val="FF0000"/>
                </a:solidFill>
                <a:latin typeface="Comic Sans MS" pitchFamily="66" charset="0"/>
                <a:cs typeface="David" pitchFamily="34" charset="-79"/>
              </a:rPr>
            </a:br>
            <a:r>
              <a:rPr lang="en-US" sz="4000" b="0" dirty="0" smtClean="0">
                <a:solidFill>
                  <a:srgbClr val="FF0000"/>
                </a:solidFill>
                <a:latin typeface="Comic Sans MS" pitchFamily="66" charset="0"/>
                <a:cs typeface="David" pitchFamily="34" charset="-79"/>
              </a:rPr>
              <a:t>When two or more elements or compounds</a:t>
            </a:r>
            <a:br>
              <a:rPr lang="en-US" sz="4000" b="0" dirty="0" smtClean="0">
                <a:solidFill>
                  <a:srgbClr val="FF0000"/>
                </a:solidFill>
                <a:latin typeface="Comic Sans MS" pitchFamily="66" charset="0"/>
                <a:cs typeface="David" pitchFamily="34" charset="-79"/>
              </a:rPr>
            </a:br>
            <a:r>
              <a:rPr lang="en-US" sz="4000" b="0" dirty="0" smtClean="0">
                <a:solidFill>
                  <a:srgbClr val="FF0000"/>
                </a:solidFill>
                <a:latin typeface="Comic Sans MS" pitchFamily="66" charset="0"/>
                <a:cs typeface="David" pitchFamily="34" charset="-79"/>
              </a:rPr>
              <a:t>are mixed together, and there is no chemical</a:t>
            </a:r>
            <a:br>
              <a:rPr lang="en-US" sz="4000" b="0" dirty="0" smtClean="0">
                <a:solidFill>
                  <a:srgbClr val="FF0000"/>
                </a:solidFill>
                <a:latin typeface="Comic Sans MS" pitchFamily="66" charset="0"/>
                <a:cs typeface="David" pitchFamily="34" charset="-79"/>
              </a:rPr>
            </a:br>
            <a:r>
              <a:rPr lang="en-US" sz="4000" b="0" dirty="0" smtClean="0">
                <a:solidFill>
                  <a:srgbClr val="FF0000"/>
                </a:solidFill>
                <a:latin typeface="Comic Sans MS" pitchFamily="66" charset="0"/>
                <a:cs typeface="David" pitchFamily="34" charset="-79"/>
              </a:rPr>
              <a:t>change between them, we get a mixture of the</a:t>
            </a:r>
            <a:br>
              <a:rPr lang="en-US" sz="4000" b="0" dirty="0" smtClean="0">
                <a:solidFill>
                  <a:srgbClr val="FF0000"/>
                </a:solidFill>
                <a:latin typeface="Comic Sans MS" pitchFamily="66" charset="0"/>
                <a:cs typeface="David" pitchFamily="34" charset="-79"/>
              </a:rPr>
            </a:br>
            <a:r>
              <a:rPr lang="en-US" sz="4000" b="0" dirty="0" smtClean="0">
                <a:solidFill>
                  <a:srgbClr val="FF0000"/>
                </a:solidFill>
                <a:latin typeface="Comic Sans MS" pitchFamily="66" charset="0"/>
                <a:cs typeface="David" pitchFamily="34" charset="-79"/>
              </a:rPr>
              <a:t>elements or compounds. In a mixture, no new</a:t>
            </a:r>
            <a:br>
              <a:rPr lang="en-US" sz="4000" b="0" dirty="0" smtClean="0">
                <a:solidFill>
                  <a:srgbClr val="FF0000"/>
                </a:solidFill>
                <a:latin typeface="Comic Sans MS" pitchFamily="66" charset="0"/>
                <a:cs typeface="David" pitchFamily="34" charset="-79"/>
              </a:rPr>
            </a:br>
            <a:r>
              <a:rPr lang="en-US" sz="4000" b="0" dirty="0" smtClean="0">
                <a:solidFill>
                  <a:srgbClr val="FF0000"/>
                </a:solidFill>
                <a:latin typeface="Comic Sans MS" pitchFamily="66" charset="0"/>
                <a:cs typeface="David" pitchFamily="34" charset="-79"/>
              </a:rPr>
              <a:t>molecules are formed.</a:t>
            </a:r>
            <a:endParaRPr lang="en-US" sz="4000" b="0" dirty="0">
              <a:solidFill>
                <a:srgbClr val="FF0000"/>
              </a:solidFill>
              <a:latin typeface="Comic Sans MS" pitchFamily="66" charset="0"/>
              <a:cs typeface="David" pitchFamily="34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8300"/>
            <a:ext cx="10982325" cy="1028700"/>
          </a:xfrm>
          <a:custGeom>
            <a:avLst/>
            <a:gdLst/>
            <a:ahLst/>
            <a:cxnLst/>
            <a:rect l="l" t="t" r="r" b="b"/>
            <a:pathLst>
              <a:path w="10982325" h="1028700">
                <a:moveTo>
                  <a:pt x="10982325" y="1028697"/>
                </a:moveTo>
                <a:lnTo>
                  <a:pt x="10982325" y="0"/>
                </a:lnTo>
                <a:lnTo>
                  <a:pt x="0" y="0"/>
                </a:lnTo>
                <a:lnTo>
                  <a:pt x="0" y="1028697"/>
                </a:lnTo>
                <a:lnTo>
                  <a:pt x="10982325" y="1028697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654587" y="2476500"/>
            <a:ext cx="0" cy="6553200"/>
          </a:xfrm>
          <a:custGeom>
            <a:avLst/>
            <a:gdLst/>
            <a:ahLst/>
            <a:cxnLst/>
            <a:rect l="l" t="t" r="r" b="b"/>
            <a:pathLst>
              <a:path h="6553200">
                <a:moveTo>
                  <a:pt x="0" y="0"/>
                </a:moveTo>
                <a:lnTo>
                  <a:pt x="0" y="6553200"/>
                </a:lnTo>
              </a:path>
            </a:pathLst>
          </a:custGeom>
          <a:ln w="47625">
            <a:solidFill>
              <a:srgbClr val="5F8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337405" y="9655809"/>
            <a:ext cx="42164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45" dirty="0">
                <a:latin typeface="Cambria"/>
                <a:cs typeface="Cambria"/>
              </a:rPr>
              <a:t>3</a:t>
            </a:r>
            <a:r>
              <a:rPr sz="1400" spc="-15" dirty="0">
                <a:latin typeface="Cambria"/>
                <a:cs typeface="Cambria"/>
              </a:rPr>
              <a:t>/</a:t>
            </a:r>
            <a:r>
              <a:rPr sz="1400" spc="50" dirty="0">
                <a:latin typeface="Cambria"/>
                <a:cs typeface="Cambria"/>
              </a:rPr>
              <a:t>1</a:t>
            </a:r>
            <a:r>
              <a:rPr sz="1400" spc="15" dirty="0">
                <a:latin typeface="Cambria"/>
                <a:cs typeface="Cambria"/>
              </a:rPr>
              <a:t>0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29200" y="876300"/>
            <a:ext cx="83058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100"/>
              </a:spcBef>
              <a:tabLst>
                <a:tab pos="3821429" algn="l"/>
              </a:tabLst>
            </a:pPr>
            <a:r>
              <a:rPr lang="en-US" spc="-5" dirty="0" smtClean="0"/>
              <a:t>Mixture of Iron and </a:t>
            </a:r>
            <a:r>
              <a:rPr lang="en-US" spc="-5" dirty="0" err="1" smtClean="0"/>
              <a:t>sulphur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43100"/>
            <a:ext cx="7019925" cy="767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6625" y="9248775"/>
            <a:ext cx="11001375" cy="1038225"/>
          </a:xfrm>
          <a:custGeom>
            <a:avLst/>
            <a:gdLst/>
            <a:ahLst/>
            <a:cxnLst/>
            <a:rect l="l" t="t" r="r" b="b"/>
            <a:pathLst>
              <a:path w="11001375" h="1038225">
                <a:moveTo>
                  <a:pt x="0" y="1038225"/>
                </a:moveTo>
                <a:lnTo>
                  <a:pt x="11001375" y="1038225"/>
                </a:lnTo>
                <a:lnTo>
                  <a:pt x="11001375" y="0"/>
                </a:lnTo>
                <a:lnTo>
                  <a:pt x="0" y="0"/>
                </a:lnTo>
                <a:lnTo>
                  <a:pt x="0" y="1038225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1062" y="2324100"/>
            <a:ext cx="0" cy="7162800"/>
          </a:xfrm>
          <a:custGeom>
            <a:avLst/>
            <a:gdLst/>
            <a:ahLst/>
            <a:cxnLst/>
            <a:rect l="l" t="t" r="r" b="b"/>
            <a:pathLst>
              <a:path h="7162800">
                <a:moveTo>
                  <a:pt x="0" y="0"/>
                </a:moveTo>
                <a:lnTo>
                  <a:pt x="0" y="7162800"/>
                </a:lnTo>
              </a:path>
            </a:pathLst>
          </a:custGeom>
          <a:ln w="66675">
            <a:solidFill>
              <a:srgbClr val="5F8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62400" y="1257300"/>
            <a:ext cx="11201400" cy="4721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Comic Sans MS" pitchFamily="66" charset="0"/>
              </a:rPr>
              <a:t>Difference between mixture and compound:</a:t>
            </a:r>
            <a:br>
              <a:rPr lang="en-US" b="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4400" b="0" dirty="0" smtClean="0">
                <a:latin typeface="Comic Sans MS" pitchFamily="66" charset="0"/>
              </a:rPr>
              <a:t>While a mixture can be made by mixing</a:t>
            </a:r>
            <a:br>
              <a:rPr lang="en-US" sz="4400" b="0" dirty="0" smtClean="0">
                <a:latin typeface="Comic Sans MS" pitchFamily="66" charset="0"/>
              </a:rPr>
            </a:br>
            <a:r>
              <a:rPr lang="en-US" sz="4400" b="0" dirty="0" smtClean="0">
                <a:latin typeface="Comic Sans MS" pitchFamily="66" charset="0"/>
              </a:rPr>
              <a:t>together two or more elements or compounds in any ratio, a compound is always made up of elements combined in a certain fixed ratio that always remain the same.</a:t>
            </a:r>
            <a:r>
              <a:rPr lang="en-US" sz="4400" b="0" dirty="0" smtClean="0"/>
              <a:t> </a:t>
            </a:r>
            <a:endParaRPr lang="en-US" sz="3600" b="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5" dirty="0"/>
              <a:pPr marL="130175">
                <a:lnSpc>
                  <a:spcPct val="100000"/>
                </a:lnSpc>
                <a:spcBef>
                  <a:spcPts val="55"/>
                </a:spcBef>
              </a:pPr>
              <a:t>4</a:t>
            </a:fld>
            <a:r>
              <a:rPr spc="15" dirty="0"/>
              <a:t>/10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8300"/>
            <a:ext cx="10982325" cy="1028700"/>
          </a:xfrm>
          <a:custGeom>
            <a:avLst/>
            <a:gdLst/>
            <a:ahLst/>
            <a:cxnLst/>
            <a:rect l="l" t="t" r="r" b="b"/>
            <a:pathLst>
              <a:path w="10982325" h="1028700">
                <a:moveTo>
                  <a:pt x="10982325" y="1028697"/>
                </a:moveTo>
                <a:lnTo>
                  <a:pt x="10982325" y="0"/>
                </a:lnTo>
                <a:lnTo>
                  <a:pt x="0" y="0"/>
                </a:lnTo>
                <a:lnTo>
                  <a:pt x="0" y="1028697"/>
                </a:lnTo>
                <a:lnTo>
                  <a:pt x="10982325" y="1028697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654587" y="2476500"/>
            <a:ext cx="0" cy="6553200"/>
          </a:xfrm>
          <a:custGeom>
            <a:avLst/>
            <a:gdLst/>
            <a:ahLst/>
            <a:cxnLst/>
            <a:rect l="l" t="t" r="r" b="b"/>
            <a:pathLst>
              <a:path h="6553200">
                <a:moveTo>
                  <a:pt x="0" y="0"/>
                </a:moveTo>
                <a:lnTo>
                  <a:pt x="0" y="6553200"/>
                </a:lnTo>
              </a:path>
            </a:pathLst>
          </a:custGeom>
          <a:ln w="47625">
            <a:solidFill>
              <a:srgbClr val="5F8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01590" y="4084574"/>
            <a:ext cx="980567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QUESTIONS RELATED </a:t>
            </a:r>
            <a:r>
              <a:rPr spc="5" dirty="0"/>
              <a:t>TO ABOVE</a:t>
            </a:r>
            <a:r>
              <a:rPr spc="-190" dirty="0"/>
              <a:t> </a:t>
            </a:r>
            <a:r>
              <a:rPr spc="-5" dirty="0"/>
              <a:t>SLIDES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5" dirty="0"/>
              <a:pPr marL="130175">
                <a:lnSpc>
                  <a:spcPct val="100000"/>
                </a:lnSpc>
                <a:spcBef>
                  <a:spcPts val="55"/>
                </a:spcBef>
              </a:pPr>
              <a:t>5</a:t>
            </a:fld>
            <a:r>
              <a:rPr spc="15" dirty="0"/>
              <a:t>/10</a:t>
            </a:r>
          </a:p>
        </p:txBody>
      </p:sp>
      <p:pic>
        <p:nvPicPr>
          <p:cNvPr id="1026" name="Picture 2" descr="C:\Users\HOD CSE\Pictures\freesnippingtool.com_capture_202008030913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0"/>
            <a:ext cx="9601200" cy="9121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39025" y="9258300"/>
            <a:ext cx="10848975" cy="1028700"/>
          </a:xfrm>
          <a:custGeom>
            <a:avLst/>
            <a:gdLst/>
            <a:ahLst/>
            <a:cxnLst/>
            <a:rect l="l" t="t" r="r" b="b"/>
            <a:pathLst>
              <a:path w="10848975" h="1028700">
                <a:moveTo>
                  <a:pt x="10848975" y="1028697"/>
                </a:moveTo>
                <a:lnTo>
                  <a:pt x="10848975" y="0"/>
                </a:lnTo>
                <a:lnTo>
                  <a:pt x="0" y="0"/>
                </a:lnTo>
                <a:lnTo>
                  <a:pt x="0" y="1028697"/>
                </a:lnTo>
                <a:lnTo>
                  <a:pt x="10848975" y="1028697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1062" y="2324100"/>
            <a:ext cx="0" cy="7162800"/>
          </a:xfrm>
          <a:custGeom>
            <a:avLst/>
            <a:gdLst/>
            <a:ahLst/>
            <a:cxnLst/>
            <a:rect l="l" t="t" r="r" b="b"/>
            <a:pathLst>
              <a:path h="7162800">
                <a:moveTo>
                  <a:pt x="0" y="0"/>
                </a:moveTo>
                <a:lnTo>
                  <a:pt x="0" y="7162800"/>
                </a:lnTo>
              </a:path>
            </a:pathLst>
          </a:custGeom>
          <a:ln w="66675">
            <a:solidFill>
              <a:srgbClr val="5F8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95800" y="647700"/>
            <a:ext cx="92964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dirty="0" smtClean="0">
                <a:solidFill>
                  <a:srgbClr val="FF0000"/>
                </a:solidFill>
                <a:latin typeface="Comic Sans MS" pitchFamily="66" charset="0"/>
              </a:rPr>
              <a:t>Compounds</a:t>
            </a:r>
            <a:endParaRPr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37405" y="9664839"/>
            <a:ext cx="421640" cy="2381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400" spc="45" dirty="0">
                <a:latin typeface="Cambria"/>
                <a:cs typeface="Cambria"/>
              </a:rPr>
              <a:t>6</a:t>
            </a:r>
            <a:r>
              <a:rPr sz="1400" spc="-15" dirty="0">
                <a:latin typeface="Cambria"/>
                <a:cs typeface="Cambria"/>
              </a:rPr>
              <a:t>/</a:t>
            </a:r>
            <a:r>
              <a:rPr sz="1400" spc="50" dirty="0">
                <a:latin typeface="Cambria"/>
                <a:cs typeface="Cambria"/>
              </a:rPr>
              <a:t>1</a:t>
            </a:r>
            <a:r>
              <a:rPr sz="1400" spc="15" dirty="0">
                <a:latin typeface="Cambria"/>
                <a:cs typeface="Cambria"/>
              </a:rPr>
              <a:t>0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1485900"/>
            <a:ext cx="13868400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1. One molecule of iron </a:t>
            </a:r>
            <a:r>
              <a:rPr lang="en-US" sz="4000" dirty="0" err="1" smtClean="0">
                <a:latin typeface="Comic Sans MS" pitchFamily="66" charset="0"/>
              </a:rPr>
              <a:t>sulphide</a:t>
            </a:r>
            <a:r>
              <a:rPr lang="en-US" sz="4000" dirty="0" smtClean="0">
                <a:latin typeface="Comic Sans MS" pitchFamily="66" charset="0"/>
              </a:rPr>
              <a:t> contains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1 atom of iron and 1 atom of </a:t>
            </a:r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sulphur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.                                </a:t>
            </a:r>
            <a:r>
              <a:rPr lang="en-US" sz="4000" dirty="0" smtClean="0">
                <a:latin typeface="Comic Sans MS" pitchFamily="66" charset="0"/>
              </a:rPr>
              <a:t>2. </a:t>
            </a:r>
            <a:r>
              <a:rPr lang="en-US" sz="4000" dirty="0" smtClean="0">
                <a:latin typeface="Comic Sans MS" pitchFamily="66" charset="0"/>
              </a:rPr>
              <a:t>If we use 20 g of iron powder and 8 g of </a:t>
            </a:r>
            <a:r>
              <a:rPr lang="en-US" sz="4000" dirty="0" err="1" smtClean="0">
                <a:latin typeface="Comic Sans MS" pitchFamily="66" charset="0"/>
              </a:rPr>
              <a:t>sulphur</a:t>
            </a:r>
            <a:r>
              <a:rPr lang="en-US" sz="4000" dirty="0" smtClean="0">
                <a:latin typeface="Comic Sans MS" pitchFamily="66" charset="0"/>
              </a:rPr>
              <a:t>, and heat the mixture, the reaction will still take place.</a:t>
            </a:r>
          </a:p>
          <a:p>
            <a:r>
              <a:rPr lang="en-US" sz="4000" dirty="0" smtClean="0">
                <a:latin typeface="Comic Sans MS" pitchFamily="66" charset="0"/>
              </a:rPr>
              <a:t>But, the extra 6 g of iron will be left over. 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3.Had 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there been extra </a:t>
            </a:r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sulphur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 in the mixture, that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would also have been left over.                                         </a:t>
            </a:r>
            <a:r>
              <a:rPr lang="en-US" sz="4000" dirty="0" smtClean="0">
                <a:latin typeface="Comic Sans MS" pitchFamily="66" charset="0"/>
              </a:rPr>
              <a:t>4.This </a:t>
            </a:r>
            <a:r>
              <a:rPr lang="en-US" sz="4000" dirty="0" smtClean="0">
                <a:latin typeface="Comic Sans MS" pitchFamily="66" charset="0"/>
              </a:rPr>
              <a:t>shows that in iron </a:t>
            </a:r>
            <a:r>
              <a:rPr lang="en-US" sz="4000" dirty="0" err="1" smtClean="0">
                <a:latin typeface="Comic Sans MS" pitchFamily="66" charset="0"/>
              </a:rPr>
              <a:t>sulphide</a:t>
            </a:r>
            <a:r>
              <a:rPr lang="en-US" sz="4000" dirty="0" smtClean="0">
                <a:latin typeface="Comic Sans MS" pitchFamily="66" charset="0"/>
              </a:rPr>
              <a:t>, iron and </a:t>
            </a:r>
            <a:r>
              <a:rPr lang="en-US" sz="4000" dirty="0" err="1" smtClean="0">
                <a:latin typeface="Comic Sans MS" pitchFamily="66" charset="0"/>
              </a:rPr>
              <a:t>sulphur</a:t>
            </a:r>
            <a:r>
              <a:rPr lang="en-US" sz="4000" dirty="0" smtClean="0">
                <a:latin typeface="Comic Sans MS" pitchFamily="66" charset="0"/>
              </a:rPr>
              <a:t> are present in a fixed ratio by weight.                                     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.This 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ratio is always 14:8 or 7:4. If the mixture contains iron or </a:t>
            </a:r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sulphur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 more than this fixed ratio, then the extra </a:t>
            </a:r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sulphur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 or iron will be left over.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156</Words>
  <Application>Microsoft Office PowerPoint</Application>
  <PresentationFormat>Custom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Structure of matter</vt:lpstr>
      <vt:lpstr>MIXTURE: When two or more elements or compounds are mixed together, and there is no chemical change between them, we get a mixture of the elements or compounds. In a mixture, no new molecules are formed.</vt:lpstr>
      <vt:lpstr>Mixture of Iron and sulphur</vt:lpstr>
      <vt:lpstr>Difference between mixture and compound: While a mixture can be made by mixing together two or more elements or compounds in any ratio, a compound is always made up of elements combined in a certain fixed ratio that always remain the same. </vt:lpstr>
      <vt:lpstr>QUESTIONS RELATED TO ABOVE SLIDES</vt:lpstr>
      <vt:lpstr>Compounds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cp:lastModifiedBy>HOD CSE</cp:lastModifiedBy>
  <cp:revision>6</cp:revision>
  <dcterms:created xsi:type="dcterms:W3CDTF">2020-07-14T05:32:56Z</dcterms:created>
  <dcterms:modified xsi:type="dcterms:W3CDTF">2020-08-04T06:26:08Z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2020-07-14T00:00:00Z</vt:filetime>
  </property>
  <property fmtid="{D5CDD505-2E9C-101B-9397-08002B2CF9AE}" pid="3" name="LastSaved">
    <vt:filetime>2020-07-14T00:00:00Z</vt:filetime>
  </property>
</Properties>
</file>